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62" r:id="rId4"/>
    <p:sldId id="283" r:id="rId5"/>
    <p:sldId id="299" r:id="rId6"/>
    <p:sldId id="300" r:id="rId7"/>
    <p:sldId id="323" r:id="rId8"/>
    <p:sldId id="320" r:id="rId9"/>
    <p:sldId id="279" r:id="rId10"/>
    <p:sldId id="295" r:id="rId11"/>
    <p:sldId id="314" r:id="rId12"/>
    <p:sldId id="324" r:id="rId13"/>
    <p:sldId id="315" r:id="rId14"/>
    <p:sldId id="317" r:id="rId15"/>
    <p:sldId id="319" r:id="rId16"/>
    <p:sldId id="316" r:id="rId17"/>
    <p:sldId id="325" r:id="rId18"/>
    <p:sldId id="322" r:id="rId19"/>
    <p:sldId id="281" r:id="rId20"/>
    <p:sldId id="321" r:id="rId21"/>
    <p:sldId id="288" r:id="rId22"/>
    <p:sldId id="289" r:id="rId23"/>
    <p:sldId id="302" r:id="rId24"/>
    <p:sldId id="301" r:id="rId25"/>
    <p:sldId id="286" r:id="rId26"/>
    <p:sldId id="303" r:id="rId27"/>
    <p:sldId id="304" r:id="rId28"/>
    <p:sldId id="305" r:id="rId29"/>
    <p:sldId id="308" r:id="rId30"/>
  </p:sldIdLst>
  <p:sldSz cx="12192000" cy="6858000"/>
  <p:notesSz cx="6858000" cy="9144000"/>
  <p:embeddedFontLst>
    <p:embeddedFont>
      <p:font typeface="맑은 고딕" pitchFamily="50" charset="-127"/>
      <p:regular r:id="rId32"/>
      <p:bold r:id="rId33"/>
    </p:embeddedFont>
    <p:embeddedFont>
      <p:font typeface="배달의민족 주아" pitchFamily="18" charset="-127"/>
      <p:regular r:id="rId34"/>
    </p:embeddedFont>
    <p:embeddedFont>
      <p:font typeface="함초롬바탕" pitchFamily="18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9C9"/>
    <a:srgbClr val="B78C7F"/>
    <a:srgbClr val="27455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78344-8FA9-452E-91A7-7AB4F90F3662}" type="datetimeFigureOut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7D186A-6A8F-4809-B4A6-D02D8C5F2B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963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122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955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93501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311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19805-4B24-4A99-917E-A97D2445041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15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84396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2625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7D186A-6A8F-4809-B4A6-D02D8C5F2B6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21645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DED82-A268-4874-8B7E-77B5207E0084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4624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9DBC-7F7A-49BD-BB0B-01C91455435F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4733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741C6-9AE0-476D-ABC1-EB7ADC121912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5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ADC92-9F8C-47D2-B3A1-AC5796EB3077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7064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2D484-1BA0-4481-BB48-D5CBD087C50B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90453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09C61-34CA-4D96-BE63-8BB485DD096A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70506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2F914-0F9A-4256-8E75-DEC6B8412880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2376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BE936-1402-4175-B954-68B50BDB7C1E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71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6FF6-A71C-4780-B876-BC9373C252BC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0372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CA07A-AFD2-40BA-B4CC-2C30B10406A2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82040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1819-039B-4EA4-8D43-C68D73AAA3B7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820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02B37-216C-4341-96AF-946D9A6E84C5}" type="datetime1">
              <a:rPr lang="ko-KR" altLang="en-US" smtClean="0"/>
              <a:pPr/>
              <a:t>2018-05-26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62EB0-F2B7-4B4C-A348-A2A3E49E78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6582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ko.wikipedia.org/wiki/OpenCV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jpeg"/><Relationship Id="rId7" Type="http://schemas.openxmlformats.org/officeDocument/2006/relationships/hyperlink" Target="https://ko.wikipedia.org/wiki/OpenCV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jpeg"/><Relationship Id="rId7" Type="http://schemas.openxmlformats.org/officeDocument/2006/relationships/hyperlink" Target="https://www.google.com/url?sa=i&amp;source=images&amp;cd=&amp;cad=rja&amp;uact=8&amp;ved=2ahUKEwiA29T52Z_bAhWCGZQKHUAoA7UQjRx6BAgBEAU&amp;url=https://pjreddie.com/darknet/yolo/&amp;psig=AOvVaw1ASIZfCv_z2BIVWO6MLGsy&amp;ust=1527297834971734" TargetMode="External"/><Relationship Id="rId2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7.jpeg"/><Relationship Id="rId5" Type="http://schemas.openxmlformats.org/officeDocument/2006/relationships/hyperlink" Target="https://ko.wikipedia.org/wiki/OpenCV" TargetMode="External"/><Relationship Id="rId10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url?sa=i&amp;source=images&amp;cd=&amp;cad=rja&amp;uact=8&amp;ved=2ahUKEwiM4s_E5J_bAhVFyrwKHVRhBcYQjRx6BAgBEAU&amp;url=http://mn.kbs.co.kr/mobile/news/view.do?ncd=2828603&amp;psig=AOvVaw123Lc10QgR4AIO6qsq1wU3&amp;ust=1527299617584267" TargetMode="External"/><Relationship Id="rId3" Type="http://schemas.openxmlformats.org/officeDocument/2006/relationships/hyperlink" Target="https://www.google.com/url?sa=i&amp;source=images&amp;cd=&amp;cad=rja&amp;uact=8&amp;ved=2ahUKEwiA6cLu3J_bAhUBMZQKHZVsC2gQjRx6BAgBEAU&amp;url=https://ko.aliexpress.com/item/G1-SmartTouch-w/32853835128.html&amp;psig=AOvVaw2VPj6vfK2Mk-DFWsr8CWrk&amp;ust=1527298610043678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7.jpeg"/><Relationship Id="rId9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0.jpeg"/><Relationship Id="rId4" Type="http://schemas.openxmlformats.org/officeDocument/2006/relationships/image" Target="../media/image18.png"/><Relationship Id="rId9" Type="http://schemas.openxmlformats.org/officeDocument/2006/relationships/hyperlink" Target="https://www.google.com/url?sa=i&amp;source=images&amp;cd=&amp;cad=rja&amp;uact=8&amp;ved=2ahUKEwiYsb632p_bAhWJJJQKHY9-DzsQjRx6BAgBEAU&amp;url=/url?sa=i&amp;source=images&amp;cd=&amp;ved=2ahUKEwiYsb632p_bAhWJJJQKHY9-DzsQjRx6BAgBEAU&amp;url=http://www.bloter.net/archives/244751&amp;psig=AOvVaw388Jgc6PTcLjYejYQpPjxk&amp;ust=1527297964100803&amp;psig=AOvVaw388Jgc6PTcLjYejYQpPjxk&amp;ust=152729796410080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493515" y="938714"/>
            <a:ext cx="7200800" cy="48005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직사각형 10"/>
          <p:cNvSpPr/>
          <p:nvPr/>
        </p:nvSpPr>
        <p:spPr>
          <a:xfrm>
            <a:off x="2756501" y="1382859"/>
            <a:ext cx="6674828" cy="3912241"/>
          </a:xfrm>
          <a:prstGeom prst="rect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2829552" y="1727413"/>
            <a:ext cx="6528726" cy="3026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 처리를 통한 </a:t>
            </a:r>
            <a:endParaRPr lang="en-US" altLang="ko-KR" sz="4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 보조 공학기기 </a:t>
            </a:r>
            <a:r>
              <a:rPr lang="en-US" altLang="ko-KR" sz="800" b="1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dist"/>
            <a:endParaRPr lang="en-US" altLang="ko-KR" sz="800" b="1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467" dirty="0" smtClean="0">
                <a:solidFill>
                  <a:srgbClr val="C6A4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BNS(Blind Needs Sun)</a:t>
            </a:r>
            <a:endParaRPr lang="en-US" altLang="ko-KR" sz="1467" dirty="0">
              <a:solidFill>
                <a:srgbClr val="C6A4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dist"/>
            <a:r>
              <a:rPr lang="en-US" altLang="ko-KR" sz="533" dirty="0">
                <a:solidFill>
                  <a:srgbClr val="FEC9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pPr algn="r"/>
            <a:endParaRPr lang="en-US" altLang="ko-KR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1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컴퓨터공학부 권혁찬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r>
              <a:rPr lang="en-US" altLang="ko-KR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133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ko-KR" altLang="en-US" sz="21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35360" y="164638"/>
            <a:ext cx="1103445" cy="740701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786821" y="5889357"/>
            <a:ext cx="1117148" cy="776623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031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프로그램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191549" y="4886522"/>
            <a:ext cx="57549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안내하는 데 사용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626" name="Picture 2" descr="yolo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74741" y="2521552"/>
            <a:ext cx="3124766" cy="1660981"/>
          </a:xfrm>
          <a:prstGeom prst="rect">
            <a:avLst/>
          </a:prstGeom>
          <a:noFill/>
        </p:spPr>
      </p:pic>
      <p:pic>
        <p:nvPicPr>
          <p:cNvPr id="26628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15013" y="2147851"/>
            <a:ext cx="1918320" cy="2359467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237067" y="4916008"/>
            <a:ext cx="57046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영상을 처리하고 분석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신호등의 신호를 구별할 수 있도록 처리 하는데 사용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골전도 안경 이어폰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46407" y="1776414"/>
            <a:ext cx="2778126" cy="2617259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연구에 사용할 하드웨어 소개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Picture 2" descr="라즈베리 파이 제로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115449">
            <a:off x="1841171" y="2042876"/>
            <a:ext cx="2632732" cy="202441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41527" y="4694124"/>
            <a:ext cx="5685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제로 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w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를 사용하여 휴대성과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달았을때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무게를 줄일 수 있도록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선글라스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08926" y="4694123"/>
            <a:ext cx="594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안경에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골전도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이어폰이 포함되어있다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파이에서 음성데이터를 받아서 출력하는데 사용한다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40913" y="2257573"/>
            <a:ext cx="6254203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보는 방향을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카메라로 인식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영상데이터를 통신모듈을 통해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서버로 전송</a:t>
            </a:r>
            <a:endParaRPr lang="en-US" altLang="ko-KR" sz="2667" dirty="0" smtClean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1"/>
            <a:endParaRPr lang="en-US" altLang="ko-KR" sz="2667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서버는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수신한 데이터를 </a:t>
            </a:r>
            <a:r>
              <a:rPr lang="en-US" altLang="ko-KR" sz="2667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변화를 감지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 데이터를 사용자에게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전송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09585" indent="-609585">
              <a:buAutoNum type="arabicPeriod"/>
            </a:pP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검출결과를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음성으로 제공하여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보행 도움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08163" y="2039746"/>
            <a:ext cx="6295513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31570" y="2725819"/>
            <a:ext cx="5888329" cy="2944164"/>
            <a:chOff x="238812" y="1091551"/>
            <a:chExt cx="12192000" cy="6096000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8812" y="1091551"/>
              <a:ext cx="12192000" cy="6096000"/>
            </a:xfrm>
            <a:prstGeom prst="rect">
              <a:avLst/>
            </a:prstGeom>
          </p:spPr>
        </p:pic>
        <p:sp>
          <p:nvSpPr>
            <p:cNvPr id="27" name="사다리꼴 26"/>
            <p:cNvSpPr/>
            <p:nvPr/>
          </p:nvSpPr>
          <p:spPr>
            <a:xfrm rot="4984789">
              <a:off x="4480819" y="-11973"/>
              <a:ext cx="4348717" cy="6754531"/>
            </a:xfrm>
            <a:prstGeom prst="trapezoid">
              <a:avLst>
                <a:gd name="adj" fmla="val 46560"/>
              </a:avLst>
            </a:prstGeom>
            <a:solidFill>
              <a:srgbClr val="B78C7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25924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632" t="22478" r="9435" b="30070"/>
          <a:stretch/>
        </p:blipFill>
        <p:spPr>
          <a:xfrm>
            <a:off x="927511" y="2779549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687762">
            <a:off x="2643195" y="1788214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6200000">
            <a:off x="4637906" y="1647569"/>
            <a:ext cx="2586682" cy="3426935"/>
          </a:xfrm>
          <a:prstGeom prst="triangle">
            <a:avLst>
              <a:gd name="adj" fmla="val 82217"/>
            </a:avLst>
          </a:prstGeom>
          <a:solidFill>
            <a:schemeClr val="bg2">
              <a:lumMod val="90000"/>
              <a:alpha val="4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809244" y="3299158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88369" y="267720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인식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9955443">
            <a:off x="2109711" y="2696188"/>
            <a:ext cx="723369" cy="6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714527" y="5821999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2" cstate="print"/>
          <a:srcRect l="18482" t="32640" r="31886" b="16451"/>
          <a:stretch>
            <a:fillRect/>
          </a:stretch>
        </p:blipFill>
        <p:spPr bwMode="auto">
          <a:xfrm>
            <a:off x="3748216" y="4308390"/>
            <a:ext cx="5708822" cy="21336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31" name="Picture 2" descr="신호등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687762">
            <a:off x="1116557" y="2628471"/>
            <a:ext cx="1665427" cy="167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021633" y="457602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카메라 모듈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5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>
            <a:off x="2787245" y="3206474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466477" y="232709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라즈베리 파이 제로에 대한 이미지 검색결과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56500">
            <a:off x="3983006" y="2668957"/>
            <a:ext cx="2632732" cy="2024412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000754" y="5158622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제로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Picture 4" descr="opencv에 대한 이미지 검색결과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43036" y="2172566"/>
            <a:ext cx="1375538" cy="1691864"/>
          </a:xfrm>
          <a:prstGeom prst="rect">
            <a:avLst/>
          </a:prstGeom>
          <a:noFill/>
        </p:spPr>
      </p:pic>
      <p:pic>
        <p:nvPicPr>
          <p:cNvPr id="21" name="Picture 2" descr="yolo에 대한 이미지 검색결과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10633" y="4366829"/>
            <a:ext cx="2126924" cy="1130574"/>
          </a:xfrm>
          <a:prstGeom prst="rect">
            <a:avLst/>
          </a:prstGeom>
          <a:noFill/>
        </p:spPr>
      </p:pic>
      <p:pic>
        <p:nvPicPr>
          <p:cNvPr id="2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0800000">
            <a:off x="6959709" y="4256799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>
            <a:off x="6955591" y="2786345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8344931" y="2064461"/>
            <a:ext cx="3204519" cy="3739262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09862" y="2413590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6360" y="5226812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데이터 처리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2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0800000">
            <a:off x="2976715" y="3181761"/>
            <a:ext cx="1120446" cy="9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109029" y="2590703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데이터 전달 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4" name="Picture 2" descr="골전도 안경 이어폰에 대한 이미지 검색결과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60938" y="2863811"/>
            <a:ext cx="1760718" cy="1658764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1174033" y="4547191"/>
            <a:ext cx="158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골전도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선그라스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시나리오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영상 처리를 통한 시각 장애인 보조 공학기기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16" name="Picture 2" descr="골전도 안경 이어폰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2862" y="2007077"/>
            <a:ext cx="1760718" cy="165876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968985" y="201405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소리 출력을 통한 정보 전달 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0089012">
            <a:off x="2658149" y="2879090"/>
            <a:ext cx="556216" cy="4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3196281" y="3459795"/>
            <a:ext cx="158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신호등은 </a:t>
            </a:r>
            <a:endParaRPr lang="en-US" altLang="ko-KR" sz="16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초록불</a:t>
            </a:r>
            <a:r>
              <a:rPr lang="ko-KR" altLang="en-US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입니다</a:t>
            </a:r>
            <a:r>
              <a:rPr lang="en-US" altLang="ko-KR" sz="1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1100" y="3441264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Picture 1" descr="C:\Users\user1\Desktop\study\서영폴더\졸업작품\KakaoTalk_20180525_220216301.png"/>
          <p:cNvPicPr>
            <a:picLocks noChangeAspect="1" noChangeArrowheads="1"/>
          </p:cNvPicPr>
          <p:nvPr/>
        </p:nvPicPr>
        <p:blipFill>
          <a:blip r:embed="rId6" cstate="print"/>
          <a:srcRect l="18482" t="32640" r="31886" b="16451"/>
          <a:stretch>
            <a:fillRect/>
          </a:stretch>
        </p:blipFill>
        <p:spPr bwMode="auto">
          <a:xfrm>
            <a:off x="3748215" y="4308390"/>
            <a:ext cx="5766487" cy="2133600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632" t="22478" r="9435" b="30070"/>
          <a:stretch/>
        </p:blipFill>
        <p:spPr>
          <a:xfrm>
            <a:off x="1042840" y="2886641"/>
            <a:ext cx="2795955" cy="289267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2" name="TextBox 41"/>
          <p:cNvSpPr txBox="1"/>
          <p:nvPr/>
        </p:nvSpPr>
        <p:spPr>
          <a:xfrm>
            <a:off x="10302473" y="3840798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091866" y="4300150"/>
            <a:ext cx="957003" cy="1762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44" name="Picture 2" descr="신호등에 대한 이미지 검색결과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 l="33918" t="12473" r="44214" b="7177"/>
          <a:stretch>
            <a:fillRect/>
          </a:stretch>
        </p:blipFill>
        <p:spPr bwMode="auto">
          <a:xfrm>
            <a:off x="8657967" y="1820563"/>
            <a:ext cx="1223243" cy="252926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870"/>
            <a:ext cx="12192000" cy="13167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95050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및 문제점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해결방안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예상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구성도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14" descr="서버.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8719" y="2829903"/>
            <a:ext cx="2464831" cy="246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8835" y="3583823"/>
            <a:ext cx="1192190" cy="6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9544370" y="5657242"/>
            <a:ext cx="875659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33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12653-ACBF-4B63-8545-096F85A42B26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60580" y="2902360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1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57095" y="3555650"/>
            <a:ext cx="1290026" cy="74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362110" y="5493126"/>
            <a:ext cx="117974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라즈베리파이</a:t>
            </a:r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7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>
            <a:off x="5777326" y="2930918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ìë°©í¥ íì´í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55"/>
          <a:stretch/>
        </p:blipFill>
        <p:spPr bwMode="auto">
          <a:xfrm rot="10800000">
            <a:off x="5777326" y="4593323"/>
            <a:ext cx="413288" cy="36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3713025" y="4265914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1" name="Picture 16" descr="라즈베리파이.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667" b="81000" l="13586" r="89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669496">
            <a:off x="4885484" y="3242071"/>
            <a:ext cx="2192220" cy="146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722765" y="5657242"/>
            <a:ext cx="117974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00331" y="4322266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처리된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2638" y="2902359"/>
            <a:ext cx="1054723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</a:t>
            </a:r>
            <a:endParaRPr lang="en-US" altLang="ko-KR" sz="2133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133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endParaRPr lang="en-US" altLang="ko-KR" sz="2133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7632" t="22478" r="9435" b="30070"/>
          <a:stretch/>
        </p:blipFill>
        <p:spPr>
          <a:xfrm>
            <a:off x="688616" y="2598316"/>
            <a:ext cx="2795955" cy="2892670"/>
          </a:xfrm>
          <a:prstGeom prst="rect">
            <a:avLst/>
          </a:prstGeom>
        </p:spPr>
      </p:pic>
      <p:pic>
        <p:nvPicPr>
          <p:cNvPr id="21" name="Picture 2" descr="라즈베리 파이 제로에 대한 이미지 검색결과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56500">
            <a:off x="5032677" y="3250910"/>
            <a:ext cx="1866028" cy="1434863"/>
          </a:xfrm>
          <a:prstGeom prst="rect">
            <a:avLst/>
          </a:prstGeom>
          <a:noFill/>
        </p:spPr>
      </p:pic>
      <p:sp>
        <p:nvSpPr>
          <p:cNvPr id="27" name="모서리가 둥근 직사각형 26"/>
          <p:cNvSpPr/>
          <p:nvPr/>
        </p:nvSpPr>
        <p:spPr>
          <a:xfrm>
            <a:off x="482600" y="1636708"/>
            <a:ext cx="11276255" cy="491851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132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ì¡ììº  ë¯¸ë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/>
          <a:srcRect l="24042" r="25368"/>
          <a:stretch>
            <a:fillRect/>
          </a:stretch>
        </p:blipFill>
        <p:spPr bwMode="auto">
          <a:xfrm>
            <a:off x="7653865" y="2276529"/>
            <a:ext cx="2108200" cy="1627444"/>
          </a:xfrm>
          <a:prstGeom prst="rect">
            <a:avLst/>
          </a:prstGeom>
          <a:noFill/>
        </p:spPr>
      </p:pic>
      <p:pic>
        <p:nvPicPr>
          <p:cNvPr id="6" name="Picture 2" descr="íì¼:external/liliputing.com/cstick_01-e14282633818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2839" y="2255839"/>
            <a:ext cx="2306912" cy="1470657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8869" y="194834"/>
            <a:ext cx="119936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연구 내용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 될 수 있는 하드웨어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1527" y="4694124"/>
            <a:ext cx="5685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제로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보다 성능이 좋은 하드웨어로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휴대성과 빠른 연산 및 수행을 쉽게 할 수 있도록 도와준다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이에 따라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라즈베리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파이에서 변경될 수 있다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3630" y="3972373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인텔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컴퓨트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스틱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80097" y="4057040"/>
            <a:ext cx="2544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소니 액션 캠 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11334" y="4694123"/>
            <a:ext cx="618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요즘 액션 캠은 </a:t>
            </a:r>
            <a:r>
              <a:rPr lang="ko-KR" altLang="en-US" sz="2400" dirty="0" err="1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액티비티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운동에 많이 사용되고 있는데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,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 카메라 모듈보다 정확한 데이터를 할 수 있도록 도와주므로 추가 될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있는 하드웨어이다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charset="-127"/>
                <a:ea typeface="배달의민족 주아" charset="-127"/>
              </a:rPr>
              <a:t>. </a:t>
            </a:r>
            <a:endParaRPr lang="en-US" altLang="ko-KR" sz="2400" dirty="0" smtClean="0">
              <a:solidFill>
                <a:srgbClr val="274555"/>
              </a:solidFill>
              <a:latin typeface="배달의민족 주아" charset="-127"/>
              <a:ea typeface="배달의민족 주아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 필요 예상 재료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540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0" y="1"/>
            <a:ext cx="733168" cy="650788"/>
          </a:xfrm>
          <a:prstGeom prst="line">
            <a:avLst/>
          </a:prstGeom>
          <a:ln w="9525">
            <a:solidFill>
              <a:srgbClr val="274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041227" y="8160907"/>
            <a:ext cx="1199456" cy="1019605"/>
          </a:xfrm>
          <a:prstGeom prst="line">
            <a:avLst/>
          </a:prstGeom>
          <a:ln w="9525">
            <a:solidFill>
              <a:srgbClr val="6D60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980302" y="812702"/>
            <a:ext cx="53628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</a:t>
            </a:r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 및 연구 목표  </a:t>
            </a:r>
            <a:endParaRPr lang="en-US" altLang="ko-KR" sz="24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작품의 필요성 및 배경과 그에 따른 연구 목표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 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문제점과 해결방안 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	</a:t>
            </a:r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구현한 연구 결과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- </a:t>
            </a:r>
            <a:r>
              <a:rPr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결과에 필요한 예상재료 설명 </a:t>
            </a:r>
            <a:endParaRPr lang="en-US" altLang="ko-KR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2400" b="1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	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연구의 현재까지의 진행 과정과 앞으로의 일정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되어있는 역할 설명 </a:t>
            </a:r>
            <a:endParaRPr lang="en-US" altLang="ko-KR" sz="1600" b="1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600" b="1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5016842" y="1458096"/>
            <a:ext cx="7196798" cy="5393211"/>
          </a:xfrm>
          <a:prstGeom prst="rtTriangle">
            <a:avLst/>
          </a:prstGeom>
          <a:solidFill>
            <a:srgbClr val="274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22" name="TextBox 21"/>
          <p:cNvSpPr txBox="1"/>
          <p:nvPr/>
        </p:nvSpPr>
        <p:spPr>
          <a:xfrm>
            <a:off x="6576053" y="5340694"/>
            <a:ext cx="5472608" cy="1897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733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  <a:endParaRPr lang="ko-KR" altLang="en-US" sz="11733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691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920075" y="5712198"/>
            <a:ext cx="39388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빨간불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9154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r="62579" b="23352"/>
          <a:stretch>
            <a:fillRect/>
          </a:stretch>
        </p:blipFill>
        <p:spPr bwMode="auto">
          <a:xfrm>
            <a:off x="1882246" y="1796206"/>
            <a:ext cx="3552231" cy="3600000"/>
          </a:xfrm>
          <a:prstGeom prst="rect">
            <a:avLst/>
          </a:prstGeom>
          <a:noFill/>
        </p:spPr>
      </p:pic>
      <p:pic>
        <p:nvPicPr>
          <p:cNvPr id="11" name="Picture 2" descr="C:\Users\user1\Desktop\서영폴더\KakaoTalk_Moim_7kBRCaKGBAVypF3XVClCysrTkJusKJ.png"/>
          <p:cNvPicPr>
            <a:picLocks noChangeAspect="1" noChangeArrowheads="1"/>
          </p:cNvPicPr>
          <p:nvPr/>
        </p:nvPicPr>
        <p:blipFill>
          <a:blip r:embed="rId3" cstate="print"/>
          <a:srcRect l="37478" r="8062"/>
          <a:stretch>
            <a:fillRect/>
          </a:stretch>
        </p:blipFill>
        <p:spPr bwMode="auto">
          <a:xfrm>
            <a:off x="6186617" y="1775611"/>
            <a:ext cx="3962400" cy="360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 인식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9217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r="63236" b="24258"/>
          <a:stretch>
            <a:fillRect/>
          </a:stretch>
        </p:blipFill>
        <p:spPr bwMode="auto">
          <a:xfrm>
            <a:off x="1839499" y="1787605"/>
            <a:ext cx="3531493" cy="3600000"/>
          </a:xfrm>
          <a:prstGeom prst="rect">
            <a:avLst/>
          </a:prstGeom>
          <a:noFill/>
        </p:spPr>
      </p:pic>
      <p:pic>
        <p:nvPicPr>
          <p:cNvPr id="8" name="Picture 1" descr="C:\Users\user1\Desktop\서영폴더\KakaoTalk_Moim_7kBRCaKGBAVypF3XVClCysrTkJopFv.png"/>
          <p:cNvPicPr>
            <a:picLocks noChangeAspect="1" noChangeArrowheads="1"/>
          </p:cNvPicPr>
          <p:nvPr/>
        </p:nvPicPr>
        <p:blipFill>
          <a:blip r:embed="rId3" cstate="print"/>
          <a:srcRect l="37952" t="2860" r="7137"/>
          <a:stretch>
            <a:fillRect/>
          </a:stretch>
        </p:blipFill>
        <p:spPr bwMode="auto">
          <a:xfrm>
            <a:off x="5997147" y="1787611"/>
            <a:ext cx="4112806" cy="3600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944789" y="5671009"/>
            <a:ext cx="416948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파란불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인식 </a:t>
            </a:r>
            <a:endParaRPr lang="en-US" altLang="ko-KR" sz="2667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41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신호 인식에 따른 소리 출력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035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분석하기 전</a:t>
            </a:r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7875" y="2124001"/>
            <a:ext cx="6480000" cy="364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0141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작동 사진 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8462" b="-171"/>
          <a:stretch/>
        </p:blipFill>
        <p:spPr>
          <a:xfrm>
            <a:off x="1506427" y="1954357"/>
            <a:ext cx="3442025" cy="3763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7885" b="2906"/>
          <a:stretch/>
        </p:blipFill>
        <p:spPr>
          <a:xfrm>
            <a:off x="6551566" y="1954357"/>
            <a:ext cx="3590854" cy="3763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3992" y="5913653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수행모습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830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1693" y="194834"/>
            <a:ext cx="1173719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및 필요 예상 재료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결과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CNN Yolo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이용한 신호등 인식 사진 결과  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375" y="2081707"/>
            <a:ext cx="6480000" cy="36460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01027" y="4468285"/>
            <a:ext cx="4902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Yolo</a:t>
            </a:r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사용하여 </a:t>
            </a:r>
            <a:endParaRPr lang="en-US" altLang="ko-KR" sz="28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사람과 신호등 을 분석한 사진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48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881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진행 일정 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간트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차트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27</a:t>
            </a:fld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84716" y="1531146"/>
          <a:ext cx="10554425" cy="4423672"/>
        </p:xfrm>
        <a:graphic>
          <a:graphicData uri="http://schemas.openxmlformats.org/drawingml/2006/table">
            <a:tbl>
              <a:tblPr/>
              <a:tblGrid>
                <a:gridCol w="1657316"/>
                <a:gridCol w="2002536"/>
                <a:gridCol w="984939"/>
                <a:gridCol w="984939"/>
                <a:gridCol w="984939"/>
                <a:gridCol w="984939"/>
                <a:gridCol w="984939"/>
                <a:gridCol w="984939"/>
                <a:gridCol w="984939"/>
              </a:tblGrid>
              <a:tr h="285715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연구내용 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3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4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5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6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7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8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9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월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아이디어 회의 및 주제 선정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기존 제품 조사 및 분석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S/W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신호등 신호 인식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인식에 따른 음향 출력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블루투스 연결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서버 만들기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H/W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외형 제작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파이 모듈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56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배터리 장착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디버깅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&amp;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테스트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  <a:tr h="31749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보고서 작성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>
                        <a:solidFill>
                          <a:srgbClr val="999999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FF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  <a:ea typeface="함초롬바탕" panose="02030604000101010101" pitchFamily="18" charset="-127"/>
                      </a:endParaRPr>
                    </a:p>
                  </a:txBody>
                  <a:tcPr marL="14848" marR="14848" marT="14848" marB="1484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AFD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1273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-1289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2839" y="194834"/>
            <a:ext cx="1231427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일정 및 역할 분담 내용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분담 역할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728" y="1803354"/>
            <a:ext cx="9768003" cy="4126479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4072" y="2666266"/>
            <a:ext cx="29133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권혁찬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이재호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박서영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64861" y="2666266"/>
            <a:ext cx="589178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opencv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통신 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 </a:t>
            </a:r>
            <a:r>
              <a:rPr lang="en-US" altLang="ko-KR" sz="3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oencv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 영상처리</a:t>
            </a:r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</a:t>
            </a:r>
            <a:endParaRPr lang="en-US" altLang="ko-KR" sz="3000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CNN, </a:t>
            </a:r>
            <a:r>
              <a:rPr lang="ko-KR" alt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하드웨어 설계 및 통신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18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419" y="1137526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altLang="ko-KR" sz="96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n A</a:t>
            </a:r>
            <a:endParaRPr lang="ko-KR" altLang="en-US" sz="96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396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작품선정의 배경</a:t>
            </a:r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필요성 및 연구목표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970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5663967" y="2069669"/>
            <a:ext cx="5653257" cy="3533776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194" name="Picture 2" descr="ìê° ê°ê°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8553" y="2069669"/>
            <a:ext cx="4676775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973093" y="2559092"/>
            <a:ext cx="5035003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인간의 오감 중 시각 정보 </a:t>
            </a:r>
            <a:r>
              <a:rPr lang="ko-KR" altLang="en-US" sz="2667" dirty="0" err="1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수용량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83%</a:t>
            </a: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장애를 겪고 있는 인구는 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전세계의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</a:t>
            </a:r>
            <a:endParaRPr lang="en-US" altLang="ko-KR" sz="2667" dirty="0" smtClean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이중 </a:t>
            </a:r>
            <a:r>
              <a:rPr lang="en-US" altLang="ko-KR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4500</a:t>
            </a:r>
            <a:r>
              <a:rPr lang="ko-KR" altLang="en-US" sz="2667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 명이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완전 실명 상태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567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424504512" descr="EMB000028f4411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782" y="2048285"/>
            <a:ext cx="3637236" cy="223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673352" y="179222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424506032" descr="EMB000028f4411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3352" y="2048285"/>
            <a:ext cx="3556968" cy="218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83992" y="4843302"/>
            <a:ext cx="562660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음향신호기의 접근을 어렵게 하는 장애물들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150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3" y="194834"/>
            <a:ext cx="1067920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770632" y="31089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411480" y="62088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786384" y="112416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424505392" descr="EMB000028f4413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2635" y="1757581"/>
            <a:ext cx="5034285" cy="4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598920" y="2248324"/>
            <a:ext cx="4360105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매년 수도권 지역 음향 신호기의 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적정 </a:t>
            </a:r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설치율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 </a:t>
            </a:r>
            <a:r>
              <a:rPr lang="ko-KR" altLang="en-US" sz="2667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이하 </a:t>
            </a:r>
            <a:endParaRPr lang="en-US" altLang="ko-KR" sz="2667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667" dirty="0" err="1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고장률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 ~ 10 % 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수준</a:t>
            </a:r>
            <a:endParaRPr lang="en-US" altLang="ko-KR" sz="2667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8074152" y="3848972"/>
            <a:ext cx="1295400" cy="726910"/>
          </a:xfrm>
          <a:prstGeom prst="downArrow">
            <a:avLst/>
          </a:prstGeom>
          <a:solidFill>
            <a:srgbClr val="274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14733" y="4982093"/>
            <a:ext cx="44142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 장애인들이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</a:t>
            </a:r>
            <a:r>
              <a:rPr lang="ko-KR" altLang="en-US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</a:t>
            </a:r>
            <a:r>
              <a:rPr lang="ko-KR" altLang="en-US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어렵다</a:t>
            </a:r>
            <a:r>
              <a: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-259080" y="63612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80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2296" y="-337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6318420" y="1990934"/>
            <a:ext cx="5352853" cy="3533776"/>
            <a:chOff x="6441988" y="1990934"/>
            <a:chExt cx="5352853" cy="3533776"/>
          </a:xfrm>
        </p:grpSpPr>
        <p:sp>
          <p:nvSpPr>
            <p:cNvPr id="11" name="TextBox 10"/>
            <p:cNvSpPr txBox="1"/>
            <p:nvPr/>
          </p:nvSpPr>
          <p:spPr>
            <a:xfrm>
              <a:off x="6814686" y="2412579"/>
              <a:ext cx="2479489" cy="502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음향신호기</a:t>
              </a:r>
              <a:r>
                <a:rPr lang="en-US" altLang="ko-KR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	-&gt;</a:t>
              </a:r>
              <a:endParaRPr lang="en-US" altLang="ko-KR" sz="2667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638317" y="2269645"/>
              <a:ext cx="1929948" cy="9140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670" dirty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안경형태의 </a:t>
              </a:r>
              <a:endParaRPr lang="en-US" altLang="ko-KR" sz="267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70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보조공학기기</a:t>
              </a:r>
              <a:endParaRPr lang="en-US" altLang="ko-KR" sz="267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6441988" y="1990934"/>
              <a:ext cx="5352853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6084" y="3651815"/>
              <a:ext cx="4414237" cy="1323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Yolo, </a:t>
              </a:r>
              <a:r>
                <a:rPr lang="en-US" altLang="ko-KR" sz="2667" dirty="0" err="1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OpenCV</a:t>
              </a:r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를 사용하여 </a:t>
              </a:r>
              <a:endParaRPr lang="en-US" altLang="ko-KR" sz="2667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신호등과 횡단보도 </a:t>
              </a:r>
              <a:r>
                <a:rPr lang="ko-KR" altLang="en-US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감지</a:t>
              </a:r>
              <a:endPara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신호등의 </a:t>
              </a:r>
              <a:r>
                <a:rPr lang="ko-KR" altLang="en-US" sz="2667" dirty="0" smtClean="0">
                  <a:solidFill>
                    <a:srgbClr val="B78C7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변화를 음성으로 출력</a:t>
              </a:r>
              <a:r>
                <a:rPr lang="ko-KR" altLang="en-US" sz="2667" dirty="0" smtClean="0">
                  <a:solidFill>
                    <a:srgbClr val="27455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endParaRPr lang="en-US" altLang="ko-KR" sz="2667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9117" y="1999171"/>
            <a:ext cx="5388029" cy="3533776"/>
            <a:chOff x="427885" y="1990934"/>
            <a:chExt cx="5388029" cy="3533776"/>
          </a:xfrm>
        </p:grpSpPr>
        <p:sp>
          <p:nvSpPr>
            <p:cNvPr id="26" name="모서리가 둥근 직사각형 25"/>
            <p:cNvSpPr/>
            <p:nvPr/>
          </p:nvSpPr>
          <p:spPr>
            <a:xfrm>
              <a:off x="427885" y="1990934"/>
              <a:ext cx="5388029" cy="3533776"/>
            </a:xfrm>
            <a:prstGeom prst="roundRect">
              <a:avLst/>
            </a:prstGeom>
            <a:solidFill>
              <a:srgbClr val="C6A49A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804967" y="3111523"/>
              <a:ext cx="1968275" cy="2392805"/>
            </a:xfrm>
            <a:prstGeom prst="rect">
              <a:avLst/>
            </a:prstGeom>
          </p:spPr>
        </p:pic>
        <p:cxnSp>
          <p:nvCxnSpPr>
            <p:cNvPr id="16" name="직선 연결선 15"/>
            <p:cNvCxnSpPr/>
            <p:nvPr/>
          </p:nvCxnSpPr>
          <p:spPr>
            <a:xfrm flipV="1">
              <a:off x="834784" y="3027236"/>
              <a:ext cx="0" cy="788184"/>
            </a:xfrm>
            <a:prstGeom prst="line">
              <a:avLst/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10941" y="2078525"/>
              <a:ext cx="178392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안경의 주시 방향에 따른 전방 영상을 카메라로 획득한다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90735" y="2254609"/>
              <a:ext cx="20668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골전도이어폰을 통해</a:t>
              </a:r>
              <a:endParaRPr lang="en-US" altLang="ko-KR" sz="1400" dirty="0" smtClean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  <a:p>
              <a:r>
                <a:rPr lang="ko-KR" altLang="en-US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음성 안내를 출력한다</a:t>
              </a:r>
              <a:r>
                <a:rPr lang="en-US" altLang="ko-KR" sz="1400" dirty="0" smtClean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cxnSp>
          <p:nvCxnSpPr>
            <p:cNvPr id="21" name="꺾인 연결선 20"/>
            <p:cNvCxnSpPr/>
            <p:nvPr/>
          </p:nvCxnSpPr>
          <p:spPr>
            <a:xfrm rot="5400000" flipH="1" flipV="1">
              <a:off x="2419155" y="3583901"/>
              <a:ext cx="999991" cy="340083"/>
            </a:xfrm>
            <a:prstGeom prst="bentConnector3">
              <a:avLst>
                <a:gd name="adj1" fmla="val 2220"/>
              </a:avLst>
            </a:prstGeom>
            <a:ln w="28575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/>
            <p:nvPr/>
          </p:nvCxnSpPr>
          <p:spPr>
            <a:xfrm>
              <a:off x="2085349" y="4288048"/>
              <a:ext cx="1003840" cy="621703"/>
            </a:xfrm>
            <a:prstGeom prst="bentConnector3">
              <a:avLst>
                <a:gd name="adj1" fmla="val 762"/>
              </a:avLst>
            </a:prstGeom>
            <a:ln w="25400" cap="rnd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341142" y="4019979"/>
              <a:ext cx="23021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무선 통신부로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, </a:t>
              </a:r>
              <a:r>
                <a:rPr lang="ko-KR" altLang="en-US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획득한 영상 데이터를 서버로 전송 및 서버에서 송신한 데이터를 수신한다</a:t>
              </a:r>
              <a:r>
                <a:rPr lang="en-US" altLang="ko-KR" sz="1400" dirty="0">
                  <a:solidFill>
                    <a:srgbClr val="274555"/>
                  </a:solidFill>
                  <a:latin typeface="배달의민족 주아" pitchFamily="18" charset="-127"/>
                  <a:ea typeface="배달의민족 주아" pitchFamily="18" charset="-127"/>
                </a:rPr>
                <a:t>.</a:t>
              </a:r>
              <a:endParaRPr lang="ko-KR" altLang="en-US" sz="1400" dirty="0">
                <a:solidFill>
                  <a:srgbClr val="274555"/>
                </a:solidFill>
                <a:latin typeface="배달의민족 주아" pitchFamily="18" charset="-127"/>
                <a:ea typeface="배달의민족 주아" pitchFamily="18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16958" y="2620132"/>
              <a:ext cx="280966" cy="369332"/>
              <a:chOff x="616958" y="2620132"/>
              <a:chExt cx="280966" cy="369332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616958" y="2620132"/>
                <a:ext cx="2644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1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617837" y="2644346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3300218" y="4851890"/>
              <a:ext cx="329247" cy="369332"/>
              <a:chOff x="3283743" y="4662420"/>
              <a:chExt cx="329247" cy="369332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283743" y="4662420"/>
                <a:ext cx="3292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3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299253" y="4683211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2948849" y="2817189"/>
              <a:ext cx="296859" cy="369332"/>
              <a:chOff x="2948849" y="2817189"/>
              <a:chExt cx="296859" cy="36933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948849" y="2817189"/>
                <a:ext cx="28038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B78C7F"/>
                    </a:solidFill>
                    <a:latin typeface="배달의민족 주아" pitchFamily="18" charset="-127"/>
                    <a:ea typeface="배달의민족 주아" pitchFamily="18" charset="-127"/>
                  </a:rPr>
                  <a:t>2</a:t>
                </a:r>
                <a:endParaRPr lang="ko-KR" altLang="en-US" dirty="0">
                  <a:solidFill>
                    <a:srgbClr val="B78C7F"/>
                  </a:solidFill>
                  <a:latin typeface="배달의민족 주아" pitchFamily="18" charset="-127"/>
                  <a:ea typeface="배달의민족 주아" pitchFamily="18" charset="-127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2965621" y="2850292"/>
                <a:ext cx="280087" cy="288324"/>
              </a:xfrm>
              <a:prstGeom prst="ellipse">
                <a:avLst/>
              </a:prstGeom>
              <a:noFill/>
              <a:ln>
                <a:solidFill>
                  <a:srgbClr val="B78C7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7050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708552" y="1511599"/>
            <a:ext cx="10738838" cy="4844751"/>
          </a:xfrm>
          <a:prstGeom prst="roundRect">
            <a:avLst/>
          </a:prstGeom>
          <a:solidFill>
            <a:srgbClr val="C6A49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12192000" cy="1316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74592" y="194834"/>
            <a:ext cx="1067921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867" b="1" spc="-200" dirty="0" smtClean="0">
                <a:solidFill>
                  <a:srgbClr val="27455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 </a:t>
            </a:r>
            <a:endParaRPr lang="en-US" altLang="ko-KR" sz="2400" spc="-200" dirty="0">
              <a:solidFill>
                <a:srgbClr val="6D603B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99456" y="170055"/>
            <a:ext cx="10704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 선정의 배경 및 필요성 </a:t>
            </a:r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목표</a:t>
            </a:r>
            <a:r>
              <a:rPr lang="en-US" altLang="ko-KR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200" dirty="0" smtClean="0">
                <a:solidFill>
                  <a:srgbClr val="B78C7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 </a:t>
            </a:r>
            <a:endParaRPr lang="en-US" altLang="ko-KR" sz="3200" dirty="0">
              <a:solidFill>
                <a:srgbClr val="B78C7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0664" y="184967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59420" y="1671816"/>
            <a:ext cx="89900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YOLO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 물체 감지를 학습시킬 수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 보다 더 정확한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장애물의 정보를 안내해 줄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전자안경에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보급에 따라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음향신호기를 대체할 수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있으며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이에 유지보수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관리에 드는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경제적 비용이 줄어든다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교통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약자인 시각 장애인의 권리를 찾는 것과 안전한 삶의 영위에 도움이 된다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사회생활에서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행동에 제한적이었던 시각장애인들의 활동범위를 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넓혀준다</a:t>
            </a:r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fontAlgn="base"/>
            <a:endParaRPr lang="en-US" altLang="ko-KR" sz="2400" dirty="0" smtClean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/>
            <a:r>
              <a:rPr lang="en-US" altLang="ko-KR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sz="2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시각장애인 보조도구로서 가능성을 입증하게 될 경우 여러 방면에서 관련 프로젝트가 활성화 될 수 있고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정부 측 차원의 지원도 기대해 볼 수 있다</a:t>
            </a:r>
            <a:r>
              <a:rPr lang="en-US" altLang="ko-KR" sz="2400" dirty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rgbClr val="27455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739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4142" y="1676788"/>
            <a:ext cx="10515600" cy="2852737"/>
          </a:xfrm>
        </p:spPr>
        <p:txBody>
          <a:bodyPr>
            <a:normAutofit/>
          </a:bodyPr>
          <a:lstStyle/>
          <a:p>
            <a:r>
              <a:rPr lang="en-US" altLang="ko-KR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rgbClr val="27455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연구 내용 설명 </a:t>
            </a:r>
            <a:endParaRPr lang="ko-KR" altLang="en-US" sz="5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영상 처리를 통한 시각 장애인 보조 공학기기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62EB0-F2B7-4B4C-A348-A2A3E49E78A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99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1054</Words>
  <Application>Microsoft Office PowerPoint</Application>
  <PresentationFormat>사용자 지정</PresentationFormat>
  <Paragraphs>278</Paragraphs>
  <Slides>29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굴림</vt:lpstr>
      <vt:lpstr>Arial</vt:lpstr>
      <vt:lpstr>맑은 고딕</vt:lpstr>
      <vt:lpstr>배달의민족 주아</vt:lpstr>
      <vt:lpstr>함초롬바탕</vt:lpstr>
      <vt:lpstr>Office 테마</vt:lpstr>
      <vt:lpstr>슬라이드 1</vt:lpstr>
      <vt:lpstr>슬라이드 2</vt:lpstr>
      <vt:lpstr>01. 작품선정의 배경, 필요성 및 연구목표 </vt:lpstr>
      <vt:lpstr>슬라이드 4</vt:lpstr>
      <vt:lpstr>슬라이드 5</vt:lpstr>
      <vt:lpstr>슬라이드 6</vt:lpstr>
      <vt:lpstr>슬라이드 7</vt:lpstr>
      <vt:lpstr>슬라이드 8</vt:lpstr>
      <vt:lpstr>02. 연구 내용 설명 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03. 연구 결과 및  필요 예상 재료 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04. 연구 일정 및 역할 분담 내용 </vt:lpstr>
      <vt:lpstr>슬라이드 27</vt:lpstr>
      <vt:lpstr>슬라이드 28</vt:lpstr>
      <vt:lpstr>Q n A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user1</cp:lastModifiedBy>
  <cp:revision>51</cp:revision>
  <dcterms:created xsi:type="dcterms:W3CDTF">2018-04-11T23:47:46Z</dcterms:created>
  <dcterms:modified xsi:type="dcterms:W3CDTF">2018-05-26T14:26:40Z</dcterms:modified>
</cp:coreProperties>
</file>